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336" r:id="rId3"/>
    <p:sldId id="478" r:id="rId4"/>
    <p:sldId id="479" r:id="rId5"/>
    <p:sldId id="480" r:id="rId6"/>
    <p:sldId id="482" r:id="rId7"/>
    <p:sldId id="483" r:id="rId8"/>
    <p:sldId id="484" r:id="rId9"/>
    <p:sldId id="487" r:id="rId10"/>
    <p:sldId id="488" r:id="rId11"/>
    <p:sldId id="492" r:id="rId12"/>
    <p:sldId id="493" r:id="rId13"/>
    <p:sldId id="494" r:id="rId14"/>
    <p:sldId id="495" r:id="rId15"/>
    <p:sldId id="496" r:id="rId16"/>
    <p:sldId id="498" r:id="rId17"/>
    <p:sldId id="499" r:id="rId18"/>
    <p:sldId id="500" r:id="rId19"/>
    <p:sldId id="501" r:id="rId20"/>
    <p:sldId id="503" r:id="rId21"/>
    <p:sldId id="507" r:id="rId22"/>
    <p:sldId id="513" r:id="rId23"/>
    <p:sldId id="508" r:id="rId24"/>
    <p:sldId id="515" r:id="rId25"/>
    <p:sldId id="451" r:id="rId26"/>
    <p:sldId id="452" r:id="rId27"/>
    <p:sldId id="453" r:id="rId28"/>
    <p:sldId id="455" r:id="rId29"/>
    <p:sldId id="472" r:id="rId30"/>
    <p:sldId id="473" r:id="rId31"/>
    <p:sldId id="474" r:id="rId32"/>
    <p:sldId id="475" r:id="rId33"/>
    <p:sldId id="416" r:id="rId34"/>
    <p:sldId id="415" r:id="rId35"/>
    <p:sldId id="417" r:id="rId36"/>
    <p:sldId id="412" r:id="rId37"/>
    <p:sldId id="413" r:id="rId38"/>
    <p:sldId id="414" r:id="rId39"/>
    <p:sldId id="328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7158" autoAdjust="0"/>
  </p:normalViewPr>
  <p:slideViewPr>
    <p:cSldViewPr>
      <p:cViewPr>
        <p:scale>
          <a:sx n="90" d="100"/>
          <a:sy n="90" d="100"/>
        </p:scale>
        <p:origin x="-58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78FF6-F813-42E4-8F62-C42AF22A3926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4A50E-3B07-44A1-891F-E690056EE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0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O_Prezentation_Slide_Design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905"/>
            <a:ext cx="9144000" cy="685419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6786610" cy="785817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</a:pPr>
            <a:r>
              <a:rPr lang="ru-RU" sz="3000" spc="-100" dirty="0" smtClean="0"/>
              <a:t>Заголовок слайда, и заголовок </a:t>
            </a:r>
            <a:br>
              <a:rPr lang="ru-RU" sz="3000" spc="-100" dirty="0" smtClean="0"/>
            </a:br>
            <a:r>
              <a:rPr lang="ru-RU" sz="3000" spc="-100" dirty="0" smtClean="0"/>
              <a:t>в две строки. Второе предложение</a:t>
            </a:r>
            <a:endParaRPr lang="ru-RU" sz="3000" spc="-10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5153796" cy="4154804"/>
          </a:xfrm>
        </p:spPr>
        <p:txBody>
          <a:bodyPr>
            <a:noAutofit/>
          </a:bodyPr>
          <a:lstStyle/>
          <a:p>
            <a:pPr algn="l">
              <a:lnSpc>
                <a:spcPts val="1500"/>
              </a:lnSpc>
            </a:pPr>
            <a:r>
              <a:rPr lang="ru-RU" sz="1300" spc="-50" dirty="0" smtClean="0"/>
              <a:t>ПРОЕКТ ПООП «ВДОХНОВЕНИЕ» для дошкольных организаций предлагает комплексное решение и включает в себя: нормативно-правовую документацию, ПООП «Вдохновение», учебно-методические пособия для педагогов и детей, обучение педагогических и руководящих работников ДОО, комплектацию предметно-развивающей образовательной среды, консультационное сопровождение.</a:t>
            </a:r>
          </a:p>
          <a:p>
            <a:pPr algn="l">
              <a:lnSpc>
                <a:spcPts val="1500"/>
              </a:lnSpc>
            </a:pPr>
            <a:r>
              <a:rPr lang="ru-RU" sz="1300" spc="-50" dirty="0" smtClean="0"/>
              <a:t>Для дошкольных организаций предлагает комплексное решение и включает в себя: нормативно-правовую документацию, ПООП «Вдохновение», учебно-методические пособия для педагогов и детей, обучение педагогических и руководящих работников ДОО, комплектацию предметно-развивающей образовательной среды, консультационное сопровождение.</a:t>
            </a:r>
            <a:endParaRPr lang="ru-RU" sz="1300" spc="-50" dirty="0"/>
          </a:p>
        </p:txBody>
      </p:sp>
    </p:spTree>
    <p:extLst>
      <p:ext uri="{BB962C8B-B14F-4D97-AF65-F5344CB8AC3E}">
        <p14:creationId xmlns:p14="http://schemas.microsoft.com/office/powerpoint/2010/main" val="191281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6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84;&#1080;&#1076;&#1086;&#1074;&#1072;%2008_04/&#1058;&#1088;&#1077;&#1085;&#1080;&#1088;&#1086;&#1074;&#1086;&#1095;&#1085;&#1099;&#1081;%20&#1074;&#1072;&#1088;&#1080;&#1072;&#1085;&#1090;%203.doc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-obr.ru/" TargetMode="External"/><Relationship Id="rId2" Type="http://schemas.openxmlformats.org/officeDocument/2006/relationships/hyperlink" Target="mailto:info@n-obr.r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O_Prezentation_Cover_Slide_Desig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48" y="1905"/>
            <a:ext cx="9173096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96952"/>
            <a:ext cx="7700392" cy="4968552"/>
          </a:xfrm>
        </p:spPr>
        <p:txBody>
          <a:bodyPr>
            <a:normAutofit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98099" y="188640"/>
            <a:ext cx="8064896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F51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Основные результаты. Физика, 11 класс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09625"/>
            <a:ext cx="4638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860800"/>
            <a:ext cx="4667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7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786610" cy="78581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Результаты ЕГЭ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620000" cy="506003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Из примерно 170 тысяч участников ЕГЭ по физике почти три четверти успешно выполняют лишь задания базового уровня.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Примерно четверть участников ЕГЭ демонстрируют умения выполнять задания повышенного уровня и решать стандартные задачи по физике.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Немногим более 11% от числа всех участников экзамена показывают  умения выполнять задания высокого уровня сложности и готовность к успешному обучению в вузах по физическим специальностям.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В нашей стране профильный курс физики изучает лишь порядка 30-35 тысяч выпускников, что явно недостаточно для качественного восполнения научно-технических и инженерных кадров.  Нуждается в усилении </a:t>
            </a:r>
            <a:r>
              <a:rPr lang="ru-RU" b="1" i="1" dirty="0" smtClean="0"/>
              <a:t>работа по привлечению учащихся в профильные физико-математические классы, расширению сети таких классов.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343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93"/>
            <a:ext cx="6786610" cy="78581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Место в учебном плане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154804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соответствии с ПООП  содержание образования, относящиеся к области физики, реализуется в рамках следующих учебных предметов: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Окружающий мир» в 1-4 классах;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Физика» в 7-9 классах;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Естествознание» в 10-11 классах  (базовый уровень);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Физика» в  10-11 классах (базовый уровень); 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Физика» в  10-11 классах (углубленный уровень);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Астрономия» в 11 классах (предмет планируется к введению).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0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86610" cy="78581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Содержательные линии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620000" cy="5204048"/>
          </a:xfrm>
        </p:spPr>
        <p:txBody>
          <a:bodyPr>
            <a:normAutofit fontScale="55000" lnSpcReduction="20000"/>
          </a:bodyPr>
          <a:lstStyle/>
          <a:p>
            <a:pPr marL="11430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линии по физике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уровней основного и среднего общего образования: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естественнонаучного знания, смена научных картин мира, физика как развивающаяся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естественнонаучного познания;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естественнонаучные методы изучения природы; планирование и проведение теоретических и экспериментальных исследований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моделирование в физике, границы применимости физических моделей;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исследование моделей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дополнительность и соответствие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свойства вещества, физические превращения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и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взаимодействие; электромагнитное поле, его частные проявления;  колебания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волны, кванты, строение материи, взаимосвязь и взаимопревращения вещества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техники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marL="11430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786610" cy="7858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620000" cy="4988024"/>
          </a:xfrm>
        </p:spPr>
        <p:txBody>
          <a:bodyPr>
            <a:normAutofit fontScale="62500" lnSpcReduction="20000"/>
          </a:bodyPr>
          <a:lstStyle/>
          <a:p>
            <a:pPr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500" dirty="0" smtClean="0">
                <a:latin typeface="Times New Roman"/>
                <a:ea typeface="MS Mincho"/>
                <a:cs typeface="Times New Roman"/>
              </a:rPr>
              <a:t>Пересмотреть </a:t>
            </a:r>
            <a:r>
              <a:rPr lang="ru-RU" sz="2500" dirty="0">
                <a:latin typeface="Times New Roman"/>
                <a:ea typeface="MS Mincho"/>
                <a:cs typeface="Times New Roman"/>
              </a:rPr>
              <a:t>исторически сложившееся </a:t>
            </a:r>
            <a:r>
              <a:rPr lang="ru-RU" sz="2500" b="1" dirty="0">
                <a:latin typeface="Times New Roman"/>
                <a:ea typeface="MS Mincho"/>
                <a:cs typeface="Times New Roman"/>
              </a:rPr>
              <a:t>содержание естествознания в начальной школе </a:t>
            </a:r>
            <a:r>
              <a:rPr lang="ru-RU" sz="2500" dirty="0">
                <a:latin typeface="Times New Roman"/>
                <a:ea typeface="MS Mincho"/>
                <a:cs typeface="Times New Roman"/>
              </a:rPr>
              <a:t>в сторону </a:t>
            </a:r>
            <a:r>
              <a:rPr lang="ru-RU" sz="2500" b="1" dirty="0">
                <a:latin typeface="Times New Roman"/>
                <a:ea typeface="MS Mincho"/>
                <a:cs typeface="Times New Roman"/>
              </a:rPr>
              <a:t>усиления вопросов, связанных с элементами физико-химических </a:t>
            </a:r>
            <a:r>
              <a:rPr lang="ru-RU" sz="2500" dirty="0" smtClean="0">
                <a:latin typeface="Times New Roman"/>
                <a:ea typeface="MS Mincho"/>
                <a:cs typeface="Times New Roman"/>
              </a:rPr>
              <a:t>знаний</a:t>
            </a:r>
            <a:r>
              <a:rPr lang="ru-RU" sz="2500" dirty="0">
                <a:latin typeface="Times New Roman"/>
                <a:ea typeface="MS Mincho"/>
                <a:cs typeface="Times New Roman"/>
              </a:rPr>
              <a:t>.</a:t>
            </a:r>
            <a:r>
              <a:rPr lang="ru-RU" sz="2500" dirty="0">
                <a:latin typeface="Times New Roman"/>
                <a:ea typeface="Times New Roman"/>
                <a:cs typeface="Times New Roman"/>
              </a:rPr>
              <a:t> Целесообразно ввести в учебно-методические комплекты по окружающему миру </a:t>
            </a:r>
            <a:r>
              <a:rPr lang="ru-RU" sz="2500" b="1" dirty="0">
                <a:latin typeface="Times New Roman"/>
                <a:ea typeface="Times New Roman"/>
                <a:cs typeface="Times New Roman"/>
              </a:rPr>
              <a:t>систему лабораторных ученических опытов, направленных на формирование умения самостоятельно проводить простейшие наблюдения и </a:t>
            </a:r>
            <a:r>
              <a:rPr lang="ru-RU" sz="2500" b="1" dirty="0" smtClean="0">
                <a:latin typeface="Times New Roman"/>
                <a:ea typeface="Times New Roman"/>
                <a:cs typeface="Times New Roman"/>
              </a:rPr>
              <a:t>опыты</a:t>
            </a:r>
            <a:r>
              <a:rPr lang="ru-RU" sz="25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indent="-342900" algn="just">
              <a:lnSpc>
                <a:spcPct val="150000"/>
              </a:lnSpc>
              <a:buNone/>
            </a:pPr>
            <a:endParaRPr lang="ru-RU" sz="2500" dirty="0" smtClean="0">
              <a:latin typeface="Times New Roman"/>
              <a:ea typeface="Times New Roman"/>
              <a:cs typeface="Times New Roman"/>
            </a:endParaRPr>
          </a:p>
          <a:p>
            <a:pPr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5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500" dirty="0">
                <a:latin typeface="Times New Roman"/>
                <a:ea typeface="Calibri"/>
                <a:cs typeface="Times New Roman"/>
              </a:rPr>
              <a:t>5-6 классах предусмотрено изучение только систематических курсов биологии и географии,  во ФГОС произошел полный отказ от существовавшей ранее возможности изучения в младшем подростковом возрасте интегрированного курса естествознания, который включал и  физическую составляющую. </a:t>
            </a:r>
            <a:r>
              <a:rPr lang="ru-RU" sz="2500" dirty="0" smtClean="0">
                <a:latin typeface="Times New Roman"/>
                <a:ea typeface="Calibri"/>
                <a:cs typeface="Times New Roman"/>
              </a:rPr>
              <a:t>Возвратить возможность преподавания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интегрированного курса </a:t>
            </a:r>
            <a:r>
              <a:rPr lang="ru-RU" sz="25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«Естествознание» в 5-6 классах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предшествующего </a:t>
            </a:r>
            <a:r>
              <a:rPr lang="ru-RU" sz="25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систематическим курсам физики, химии и биологии. </a:t>
            </a:r>
            <a:endParaRPr lang="ru-RU" sz="25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6024"/>
            <a:ext cx="6786610" cy="7858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620000" cy="4772000"/>
          </a:xfrm>
        </p:spPr>
        <p:txBody>
          <a:bodyPr>
            <a:normAutofit fontScale="6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7-9 классах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 изучении систематического курса физики,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сохраняя общий подход к изучению эмпирического уровня научных знаний (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изучение физики явлений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), сделать акцент на усиление методологической составляющей (исследовательский подход в лабораторных работах) и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перенос акцента в требованиях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 результатам (требование на уровне применения знаний)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 решения расчетных задач на объяснение физических явлений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на основе имеющихся теоретических знаний (качественные задачи).  Усиление практической части курса основной школы (расширение числа ученических практических работ) должно обеспечивать мотивацию к изучению предмета, увеличение доли обучающихся, выбирающих физику в качестве профильного предмета в средней школе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Целесообразно предусмотреть разработку программ для образовательных организаций, реализующих программы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повышенного образовательного уровня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и реализующие расширенное обучение физике,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начиная с 8 класса.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38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6786610" cy="78581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620000" cy="5040560"/>
          </a:xfrm>
        </p:spPr>
        <p:txBody>
          <a:bodyPr>
            <a:noAutofit/>
          </a:bodyPr>
          <a:lstStyle/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/>
                <a:ea typeface="MS Mincho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MS Mincho"/>
                <a:cs typeface="Times New Roman"/>
              </a:rPr>
              <a:t>существующей модели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ФГОС требования к предметным результатам представлены в предельно обобщенном виде;  они являются, скорее, целевыми установками изучения учебного предмета.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провести работу </a:t>
            </a:r>
            <a:r>
              <a:rPr lang="ru-RU" sz="1400" b="1" i="1" dirty="0">
                <a:latin typeface="Times New Roman"/>
                <a:ea typeface="Calibri"/>
                <a:cs typeface="Times New Roman"/>
              </a:rPr>
              <a:t>по детализации требований ФГОС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 предметным результатам по физике и дополнить их основными содержательными линиями для каждого уровня образования.  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  <a:p>
            <a:pPr marL="6286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Нуждается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доработке документы, регламентирующие содержание физического образования в ПООП ООО и СОО. </a:t>
            </a: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Планируемые результаты освоения содержания программы целесообразно разработать  по каждому классу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отборе планируемых результатов следует учитывать не только познавательные результаты (как это сделано в настоящее время), но и коммуникативные и регулятивные действия, освоение которых  наиболее эффективно осуществляется средствами физики, а также те ценностные установки, которые необходимы для формирования естественнонаучных компетенций. 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0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5018900"/>
          </a:xfrm>
        </p:spPr>
        <p:txBody>
          <a:bodyPr>
            <a:normAutofit fontScale="55000" lnSpcReduction="20000"/>
          </a:bodyPr>
          <a:lstStyle/>
          <a:p>
            <a:pPr marL="685800" indent="-34290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уровня квалификации учителей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физ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ики</a:t>
            </a:r>
          </a:p>
          <a:p>
            <a:pPr marL="685800" indent="-342900" algn="just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случае введения в учебный план предмета «Астрономия» целесообразно при получении высшего образования присваивать квалификацию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«учитель физики и астрономии».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6858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Целесообразно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разработать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специальный профессиональный стандарт  для учителей физики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расширив и конкретизировав необходимые умения в обобщенных трудовых функциях (например, умения, связанные с обеспечением функционирования лаборатории кабинета физики, обеспечением экспериментальной части программы по предмету).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6858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Важнейшим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показателем оценки деятельности учителя физики  должен быть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показатель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динамики образовательных достижений обучающихся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 которой можно судить как на основании внешних оценочных процедур, так и на основании внутреннего мониторинга образовательной организации.</a:t>
            </a:r>
            <a:endParaRPr lang="ru-RU" dirty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44624"/>
            <a:ext cx="678661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400600"/>
          </a:xfrm>
        </p:spPr>
        <p:txBody>
          <a:bodyPr>
            <a:noAutofit/>
          </a:bodyPr>
          <a:lstStyle/>
          <a:p>
            <a:pPr marL="180000" indent="-3429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Модернизация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подходов к преподаванию физики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1800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Внедрение современных технологий обучения: </a:t>
            </a: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 использования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компьютерного моделирования в процессе исследовательского обучения,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основанная на использовании планшетных компьютеров и мобильных телефонов,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сотрудничества в обучении (работа в малых группах сотрудничества),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«перевернутого» обучения (самостоятельное изучение нового материала до проведения урока),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дополненной реальности (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виртуальные объекты и информация дополняют сведения о физических объектах и окружающей среде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 проведении учебных исследований);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7718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формирования экспериментальных умений учащихся.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  <a:p>
            <a:pPr marL="1800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Одним из приоритетных направлений обучения учащихся физике является проектно-исследовательская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деятельность 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рамках  </a:t>
            </a:r>
            <a:r>
              <a:rPr lang="en-US" sz="1400" b="1" dirty="0">
                <a:latin typeface="Times New Roman"/>
                <a:ea typeface="Calibri"/>
                <a:cs typeface="Times New Roman"/>
              </a:rPr>
              <a:t>STEM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-технологии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Суть STEM-технологии состоит в организации такой среды обучения, которая делает учащихся активными участниками образовательного процесса, дает возможность широкого выбора в области будущего профессионального развития на основе фундаментальной естественнонаучной и математической подготовки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  <a:p>
            <a:pPr marL="1800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Целесообразно усовершенствовать подходы к оценке учебных достижений по физике, усилив в предметных измерительных материалах роль качественных задач различного уровня сложности, поскольку именно эта группа заданий позволяет формировать умение рассуждать, выстаивать доказательные объяснения с опорой на изученные явления, факты и закономерности.</a:t>
            </a:r>
            <a:endParaRPr lang="ru-RU" sz="1400" dirty="0">
              <a:ea typeface="Calibri"/>
              <a:cs typeface="Times New Roman"/>
            </a:endParaRPr>
          </a:p>
          <a:p>
            <a:pPr marL="1800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44624"/>
            <a:ext cx="678661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620000" cy="53285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процесса обучения физике требуют оснащения кабинета физики необходимым оборудованием, а также оснащение специальной лаборатории для занятий проектной и учебно-исследовательской деятельностью (единого для всех предметов естественнонаучного цикла).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кабинета физики должен осуществляться на основе принципов полноты, преемственности  и оптимального сочетания классических и современных (компьютерных) средств измерений.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лабораторное оборудование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фронтального эксперимента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оптимально представлять в виде тематических комплектов (по механике, молекулярной физике, электричеству и оптике).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Целесообразно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 Федеральный программно-целевой способ обновления материальной базы школьных кабинетов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физики.</a:t>
            </a:r>
          </a:p>
          <a:p>
            <a:pPr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введение экспериментальных заданий в КИМ ЕГЭ по физике.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экспериментальных заданий могут используются наборы оборудования на базе традиционных приборов и материалов, включенных в перечень оборудования для школьных кабинетов физики, либо компьютерный измерительный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44624"/>
            <a:ext cx="678661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solidFill>
                  <a:schemeClr val="bg1"/>
                </a:solidFill>
              </a:rPr>
              <a:t>Предложения по модернизации содержания и технологий преподавания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000" y="2420888"/>
            <a:ext cx="7920000" cy="785817"/>
          </a:xfrm>
        </p:spPr>
        <p:txBody>
          <a:bodyPr/>
          <a:lstStyle/>
          <a:p>
            <a:r>
              <a:rPr lang="ru-RU" sz="3300" b="1" dirty="0">
                <a:solidFill>
                  <a:schemeClr val="tx2"/>
                </a:solidFill>
              </a:rPr>
              <a:t>Направление совершенствования контрольных измерительных материалов для оценки учебных достижений </a:t>
            </a:r>
            <a:r>
              <a:rPr lang="en-US" sz="3300" b="1" dirty="0" smtClean="0">
                <a:solidFill>
                  <a:schemeClr val="tx2"/>
                </a:solidFill>
              </a:rPr>
              <a:t/>
            </a:r>
            <a:br>
              <a:rPr lang="en-US" sz="3300" b="1" dirty="0" smtClean="0">
                <a:solidFill>
                  <a:schemeClr val="tx2"/>
                </a:solidFill>
              </a:rPr>
            </a:br>
            <a:r>
              <a:rPr lang="ru-RU" sz="3300" b="1" dirty="0" smtClean="0">
                <a:solidFill>
                  <a:schemeClr val="tx2"/>
                </a:solidFill>
              </a:rPr>
              <a:t>по </a:t>
            </a:r>
            <a:r>
              <a:rPr lang="ru-RU" sz="3300" b="1" dirty="0">
                <a:solidFill>
                  <a:schemeClr val="tx2"/>
                </a:solidFill>
              </a:rPr>
              <a:t>физике (ОГЭ, ЕГЭ, ВПР)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50939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М.Ю. ДЕМИДОВА, доктор педагогических наук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руководитель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центра педагогических измерений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ФГБНУ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«Федеральный институт педагогических измерений»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275" y="187325"/>
            <a:ext cx="5895975" cy="6493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КИМ ЕГЭ-2017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4"/>
          <a:stretch>
            <a:fillRect/>
          </a:stretch>
        </p:blipFill>
        <p:spPr bwMode="auto">
          <a:xfrm>
            <a:off x="1939925" y="4625975"/>
            <a:ext cx="5284788" cy="2968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084763"/>
            <a:ext cx="5289550" cy="5667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20700" y="1484313"/>
            <a:ext cx="8075613" cy="295275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altLang="ru-RU" sz="1600" b="1" dirty="0" smtClean="0"/>
              <a:t> Часть 1</a:t>
            </a:r>
          </a:p>
          <a:p>
            <a:pPr marL="0" indent="0">
              <a:defRPr/>
            </a:pPr>
            <a:r>
              <a:rPr lang="ru-RU" altLang="ru-RU" sz="1600" b="1" dirty="0" smtClean="0"/>
              <a:t>23 задания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smtClean="0"/>
              <a:t>10 заданий с записью ответа в виде числа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smtClean="0"/>
              <a:t>1 задание с записью ответа  в виде слова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smtClean="0"/>
              <a:t>2 задания с записью ответа в виде двух чисел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smtClean="0"/>
              <a:t>4 задания на множественный выбор (2 ответа из 5)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ru-RU" altLang="ru-RU" sz="1600" dirty="0" smtClean="0"/>
              <a:t>6 заданий на соответствие и изменение величин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altLang="ru-RU" sz="1600" b="1" dirty="0" smtClean="0"/>
              <a:t>Часть 2</a:t>
            </a:r>
          </a:p>
          <a:p>
            <a:pPr marL="0" indent="0">
              <a:defRPr/>
            </a:pPr>
            <a:r>
              <a:rPr lang="ru-RU" altLang="ru-RU" sz="1600" b="1" dirty="0" smtClean="0"/>
              <a:t>8 задач: </a:t>
            </a:r>
            <a:r>
              <a:rPr lang="ru-RU" altLang="ru-RU" sz="1600" dirty="0" smtClean="0"/>
              <a:t>3 с кратким ответом, 5 с развернутым ответом</a:t>
            </a: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805488"/>
            <a:ext cx="5305425" cy="3333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308725"/>
            <a:ext cx="5248275" cy="3714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500937" cy="113506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</a:rPr>
              <a:t>Новые формы заданий.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Задание 1 </a:t>
            </a:r>
            <a:r>
              <a:rPr lang="ru-RU" altLang="ru-RU" sz="2000" b="1" smtClean="0">
                <a:solidFill>
                  <a:schemeClr val="bg1"/>
                </a:solidFill>
              </a:rPr>
              <a:t>(графики, определение модуля или проекции величины)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1450"/>
            <a:ext cx="4108941" cy="2025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4111675" cy="1252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4" y="4653136"/>
            <a:ext cx="5289550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213600" cy="1135062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bg1"/>
                </a:solidFill>
              </a:rPr>
              <a:t>Новые формы заданий. </a:t>
            </a:r>
            <a:br>
              <a:rPr lang="ru-RU" altLang="ru-RU" sz="2400" b="1" smtClean="0">
                <a:solidFill>
                  <a:schemeClr val="bg1"/>
                </a:solidFill>
              </a:rPr>
            </a:br>
            <a:r>
              <a:rPr lang="ru-RU" altLang="ru-RU" sz="2400" b="1" smtClean="0">
                <a:solidFill>
                  <a:schemeClr val="bg1"/>
                </a:solidFill>
              </a:rPr>
              <a:t>Задание 22 </a:t>
            </a:r>
            <a:r>
              <a:rPr lang="ru-RU" altLang="ru-RU" sz="2000" b="1" smtClean="0">
                <a:solidFill>
                  <a:schemeClr val="bg1"/>
                </a:solidFill>
              </a:rPr>
              <a:t>(две модели заданий)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0"/>
          <a:stretch>
            <a:fillRect/>
          </a:stretch>
        </p:blipFill>
        <p:spPr bwMode="auto">
          <a:xfrm>
            <a:off x="539552" y="3789040"/>
            <a:ext cx="5191601" cy="342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9"/>
            <a:ext cx="5119593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4761160" cy="2276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500937" cy="1135063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</a:rPr>
              <a:t>Новые формы заданий.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Задание 5 </a:t>
            </a:r>
            <a:r>
              <a:rPr lang="ru-RU" altLang="ru-RU" sz="2000" b="1" smtClean="0">
                <a:solidFill>
                  <a:schemeClr val="bg1"/>
                </a:solidFill>
              </a:rPr>
              <a:t>(интерпретация данных опытов, объяснение явлений)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980728"/>
            <a:ext cx="5328592" cy="2595761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9248"/>
            <a:ext cx="5376912" cy="29852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19672" y="28124"/>
            <a:ext cx="7213600" cy="113506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</a:rPr>
              <a:t>Часть 2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7902575" cy="5040461"/>
          </a:xfrm>
        </p:spPr>
        <p:txBody>
          <a:bodyPr/>
          <a:lstStyle/>
          <a:p>
            <a:pPr marL="800100" lvl="2" indent="0"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8 задач: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dirty="0" smtClean="0"/>
              <a:t>2 задачи по механике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dirty="0" smtClean="0"/>
              <a:t>2 задачи по МКТ и термодинамике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dirty="0" smtClean="0"/>
              <a:t>3 задачи по электродинамике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dirty="0" smtClean="0"/>
              <a:t>1 задача по квантовой физике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  <a:p>
            <a:pPr marL="0" indent="0">
              <a:buFontTx/>
              <a:buNone/>
              <a:defRPr/>
            </a:pPr>
            <a:endParaRPr lang="ru-RU" sz="2000" dirty="0" smtClean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№25 – механика, МКТ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№26 - МКТ и термодинамика, 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электродинамика</a:t>
            </a:r>
          </a:p>
          <a:p>
            <a:pPr marL="0" indent="0" eaLnBrk="1" hangingPunct="1">
              <a:defRPr/>
            </a:pPr>
            <a:r>
              <a:rPr lang="ru-RU" sz="1800" dirty="0" smtClean="0"/>
              <a:t>№27 </a:t>
            </a:r>
            <a:r>
              <a:rPr lang="ru-RU" sz="1800" dirty="0" smtClean="0"/>
              <a:t>– </a:t>
            </a:r>
            <a:r>
              <a:rPr lang="ru-RU" sz="1800" dirty="0" smtClean="0">
                <a:solidFill>
                  <a:srgbClr val="0070C0"/>
                </a:solidFill>
              </a:rPr>
              <a:t>электродинамика</a:t>
            </a:r>
          </a:p>
          <a:p>
            <a:pPr marL="0" indent="0" eaLnBrk="1" hangingPunct="1">
              <a:defRPr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 eaLnBrk="1" hangingPunct="1">
              <a:defRPr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indent="0" eaLnBrk="1" hangingPunct="1">
              <a:defRPr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hlinkClick r:id="rId2" action="ppaction://hlinkfile"/>
              </a:rPr>
              <a:t>Тренировочные варианты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959" y="3789040"/>
            <a:ext cx="4824412" cy="2544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spcBef>
                <a:spcPts val="800"/>
              </a:spcBef>
              <a:defRPr/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№28 (качественная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) - </a:t>
            </a:r>
          </a:p>
          <a:p>
            <a:pPr algn="l" eaLnBrk="0" hangingPunct="0">
              <a:spcBef>
                <a:spcPts val="800"/>
              </a:spcBef>
              <a:defRPr/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        механика -</a:t>
            </a:r>
            <a:r>
              <a:rPr lang="ru-RU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Microsoft YaHei"/>
              </a:rPr>
              <a:t>электродинамика</a:t>
            </a:r>
            <a:endParaRPr lang="ru-RU" sz="1800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Microsoft YaHei"/>
            </a:endParaRPr>
          </a:p>
          <a:p>
            <a:pPr algn="l" eaLnBrk="0" hangingPunct="0">
              <a:spcBef>
                <a:spcPts val="800"/>
              </a:spcBef>
              <a:defRPr/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№29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Microsoft YaHei"/>
              </a:rPr>
              <a:t>– </a:t>
            </a:r>
            <a:r>
              <a:rPr lang="ru-RU" sz="1800" kern="0" dirty="0">
                <a:solidFill>
                  <a:srgbClr val="0070C0"/>
                </a:solidFill>
                <a:latin typeface="Arial"/>
                <a:ea typeface="Microsoft YaHei"/>
              </a:rPr>
              <a:t>механика</a:t>
            </a:r>
          </a:p>
          <a:p>
            <a:pPr algn="l" eaLnBrk="0" hangingPunct="0">
              <a:spcBef>
                <a:spcPts val="800"/>
              </a:spcBef>
              <a:defRPr/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№30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Microsoft YaHei"/>
              </a:rPr>
              <a:t>–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800" kern="0" dirty="0">
                <a:solidFill>
                  <a:srgbClr val="0070C0"/>
                </a:solidFill>
                <a:latin typeface="Arial"/>
                <a:ea typeface="Microsoft YaHei"/>
              </a:rPr>
              <a:t>МКТ и термодинамика</a:t>
            </a:r>
          </a:p>
          <a:p>
            <a:pPr algn="l" eaLnBrk="0" hangingPunct="0">
              <a:spcBef>
                <a:spcPts val="800"/>
              </a:spcBef>
              <a:defRPr/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№31 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Microsoft YaHei"/>
              </a:rPr>
              <a:t>–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800" kern="0" dirty="0">
                <a:solidFill>
                  <a:srgbClr val="0070C0"/>
                </a:solidFill>
                <a:latin typeface="Arial"/>
                <a:ea typeface="Microsoft YaHei"/>
              </a:rPr>
              <a:t>электродинамика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/>
            </a:r>
            <a:b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</a:br>
            <a:r>
              <a:rPr lang="ru-RU" sz="1800" kern="0" dirty="0">
                <a:solidFill>
                  <a:srgbClr val="000000"/>
                </a:solidFill>
                <a:latin typeface="Arial"/>
                <a:ea typeface="Microsoft YaHei"/>
              </a:rPr>
              <a:t>№32 –  </a:t>
            </a:r>
            <a:r>
              <a:rPr lang="ru-RU" sz="1800" dirty="0">
                <a:solidFill>
                  <a:srgbClr val="0070C0"/>
                </a:solidFill>
              </a:rPr>
              <a:t>квантовая физика</a:t>
            </a:r>
          </a:p>
          <a:p>
            <a:pPr algn="l" eaLnBrk="0" hangingPunct="0">
              <a:spcBef>
                <a:spcPts val="800"/>
              </a:spcBef>
              <a:defRPr/>
            </a:pPr>
            <a:endParaRPr lang="ru-RU" sz="1800" kern="0" dirty="0">
              <a:solidFill>
                <a:srgbClr val="0070C0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626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475656" y="260648"/>
            <a:ext cx="6852600" cy="113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Arial"/>
                <a:ea typeface="Microsoft YaHei"/>
              </a:rPr>
              <a:t>ВПР-11. </a:t>
            </a:r>
            <a:r>
              <a:rPr lang="ru-RU" sz="32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Основные </a:t>
            </a:r>
            <a:r>
              <a:rPr lang="ru-RU" sz="32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подходы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к разработке ВПР-11</a:t>
            </a:r>
            <a:endParaRPr dirty="0"/>
          </a:p>
        </p:txBody>
      </p:sp>
      <p:sp>
        <p:nvSpPr>
          <p:cNvPr id="421" name="CustomShape 2"/>
          <p:cNvSpPr/>
          <p:nvPr/>
        </p:nvSpPr>
        <p:spPr>
          <a:xfrm>
            <a:off x="457200" y="1773360"/>
            <a:ext cx="7993800" cy="434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15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  Назначение ВПР</a:t>
            </a:r>
            <a:endParaRPr dirty="0"/>
          </a:p>
          <a:p>
            <a:pPr algn="just">
              <a:lnSpc>
                <a:spcPct val="115000"/>
              </a:lnSpc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ВПР-11 предназначена для итоговой оценки учебной подготовки выпускников, изучавших школьный курс данного предмета  </a:t>
            </a: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на базовом уровне</a:t>
            </a: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. </a:t>
            </a:r>
            <a:endParaRPr dirty="0"/>
          </a:p>
          <a:p>
            <a:pPr algn="just">
              <a:lnSpc>
                <a:spcPct val="115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   </a:t>
            </a:r>
            <a:endParaRPr dirty="0"/>
          </a:p>
          <a:p>
            <a:pPr algn="just">
              <a:lnSpc>
                <a:spcPct val="115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Документ, определяющий содержание ВПР:</a:t>
            </a:r>
            <a:endParaRPr dirty="0"/>
          </a:p>
          <a:p>
            <a:pPr algn="just">
              <a:lnSpc>
                <a:spcPct val="115000"/>
              </a:lnSpc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Федеральный компонент государственного образовательного стандарта среднего (полного) общего образования по предмету, </a:t>
            </a: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базовый уровень </a:t>
            </a: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(приказ Минобразования России от 05.03.2004 № 1089). </a:t>
            </a:r>
            <a:endParaRPr dirty="0"/>
          </a:p>
          <a:p>
            <a:pPr algn="just">
              <a:lnSpc>
                <a:spcPct val="115000"/>
              </a:lnSpc>
            </a:pPr>
            <a:endParaRPr dirty="0"/>
          </a:p>
          <a:p>
            <a:pPr algn="just">
              <a:lnSpc>
                <a:spcPct val="115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Время выполнения работы – 90 минут.</a:t>
            </a:r>
            <a:endParaRPr dirty="0"/>
          </a:p>
          <a:p>
            <a:pPr algn="just">
              <a:lnSpc>
                <a:spcPct val="115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092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1258920" y="260280"/>
            <a:ext cx="7501680" cy="5671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Особенности кодификаторов</a:t>
            </a:r>
            <a:endParaRPr dirty="0"/>
          </a:p>
        </p:txBody>
      </p:sp>
      <p:pic>
        <p:nvPicPr>
          <p:cNvPr id="425" name="Рисунок 424"/>
          <p:cNvPicPr/>
          <p:nvPr/>
        </p:nvPicPr>
        <p:blipFill>
          <a:blip r:embed="rId2"/>
          <a:stretch/>
        </p:blipFill>
        <p:spPr>
          <a:xfrm>
            <a:off x="755576" y="1268760"/>
            <a:ext cx="3096344" cy="5112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26" name="Рисунок 425"/>
          <p:cNvPicPr/>
          <p:nvPr/>
        </p:nvPicPr>
        <p:blipFill>
          <a:blip r:embed="rId3"/>
          <a:stretch/>
        </p:blipFill>
        <p:spPr>
          <a:xfrm>
            <a:off x="4499992" y="1297566"/>
            <a:ext cx="3456384" cy="50990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3219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763640" y="116632"/>
            <a:ext cx="6852600" cy="6480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Основные подходы 
к разработке ВПР-11</a:t>
            </a:r>
            <a:endParaRPr sz="2400" dirty="0"/>
          </a:p>
        </p:txBody>
      </p:sp>
      <p:sp>
        <p:nvSpPr>
          <p:cNvPr id="428" name="CustomShape 2"/>
          <p:cNvSpPr/>
          <p:nvPr/>
        </p:nvSpPr>
        <p:spPr>
          <a:xfrm>
            <a:off x="620770" y="1196752"/>
            <a:ext cx="7993800" cy="4850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400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Структура и содержание ВПР:</a:t>
            </a:r>
            <a:endParaRPr sz="2400" b="1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содержанию (все блоки, наиболее важные элементы содержания)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проверяемым умениям (приоритет значимых для общеобразовательной подготовки)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Контекст (приоритет заданий, построенных на ситуациях жизненного характера)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Небольшое число заданий </a:t>
            </a:r>
            <a:r>
              <a:rPr lang="ru-RU" sz="2000" dirty="0">
                <a:solidFill>
                  <a:srgbClr val="00664D"/>
                </a:solidFill>
                <a:latin typeface="Times New Roman"/>
                <a:ea typeface="Microsoft YaHei"/>
              </a:rPr>
              <a:t>(</a:t>
            </a:r>
            <a:r>
              <a:rPr lang="ru-RU" sz="2000" strike="noStrike" dirty="0" smtClean="0">
                <a:solidFill>
                  <a:srgbClr val="00664D"/>
                </a:solidFill>
                <a:latin typeface="Times New Roman"/>
                <a:ea typeface="Microsoft YaHei"/>
              </a:rPr>
              <a:t>18 </a:t>
            </a: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заданий)</a:t>
            </a:r>
            <a:endParaRPr sz="2000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Распределение заданий по уровням сложности </a:t>
            </a:r>
            <a:r>
              <a:rPr lang="ru-RU" sz="2000" strike="noStrike" dirty="0" smtClean="0">
                <a:solidFill>
                  <a:srgbClr val="00664D"/>
                </a:solidFill>
                <a:latin typeface="Times New Roman"/>
                <a:ea typeface="Microsoft YaHei"/>
              </a:rPr>
              <a:t>(порядка </a:t>
            </a:r>
            <a:r>
              <a:rPr lang="ru-RU" sz="2000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30% от общего балла за работу</a:t>
            </a:r>
            <a:r>
              <a:rPr lang="ru-RU" sz="2000" strike="noStrike" dirty="0" smtClean="0">
                <a:solidFill>
                  <a:srgbClr val="00664D"/>
                </a:solidFill>
                <a:latin typeface="Times New Roman"/>
                <a:ea typeface="Microsoft YaHei"/>
              </a:rPr>
              <a:t>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00664D"/>
                </a:solidFill>
                <a:latin typeface="Times New Roman"/>
              </a:rPr>
              <a:t>Приоритет заданий с открытым ответом</a:t>
            </a:r>
            <a:endParaRPr sz="2000" dirty="0"/>
          </a:p>
          <a:p>
            <a:pPr algn="just">
              <a:lnSpc>
                <a:spcPct val="100000"/>
              </a:lnSpc>
            </a:pPr>
            <a:endParaRPr sz="24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93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1258920" y="260280"/>
            <a:ext cx="7501680" cy="113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2400" b="1" strike="noStrike">
                <a:solidFill>
                  <a:srgbClr val="FFFFFF"/>
                </a:solidFill>
                <a:latin typeface="Arial"/>
                <a:ea typeface="Microsoft YaHei"/>
              </a:rPr>
              <a:t>Оценивание заданий</a:t>
            </a:r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432000" y="6048000"/>
            <a:ext cx="8064000" cy="6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436" name="Рисунок 435"/>
          <p:cNvPicPr/>
          <p:nvPr/>
        </p:nvPicPr>
        <p:blipFill>
          <a:blip r:embed="rId2"/>
          <a:stretch/>
        </p:blipFill>
        <p:spPr>
          <a:xfrm>
            <a:off x="360000" y="1584000"/>
            <a:ext cx="4608000" cy="496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37" name="TextShape 3"/>
          <p:cNvSpPr txBox="1"/>
          <p:nvPr/>
        </p:nvSpPr>
        <p:spPr>
          <a:xfrm>
            <a:off x="5472000" y="1724040"/>
            <a:ext cx="3384000" cy="259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Верные ответы, включая возможные варианты ответов.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Требования к выставлению максимального балла и </a:t>
            </a:r>
            <a:r>
              <a:rPr lang="ru-RU" b="1" strike="noStrike" dirty="0" smtClean="0">
                <a:solidFill>
                  <a:srgbClr val="00664D"/>
                </a:solidFill>
                <a:latin typeface="Times New Roman"/>
                <a:ea typeface="Microsoft YaHei"/>
              </a:rPr>
              <a:t>балла для </a:t>
            </a:r>
            <a:r>
              <a:rPr lang="ru-RU" b="1" strike="noStrike" dirty="0">
                <a:solidFill>
                  <a:srgbClr val="00664D"/>
                </a:solidFill>
                <a:latin typeface="Times New Roman"/>
                <a:ea typeface="Microsoft YaHei"/>
              </a:rPr>
              <a:t>частично </a:t>
            </a:r>
            <a:r>
              <a:rPr lang="ru-RU" b="1" strike="noStrike" dirty="0" smtClean="0">
                <a:solidFill>
                  <a:srgbClr val="00664D"/>
                </a:solidFill>
                <a:latin typeface="Times New Roman"/>
                <a:ea typeface="Microsoft YaHei"/>
              </a:rPr>
              <a:t>верного ответа.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52639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1332000" y="333360"/>
            <a:ext cx="7213320" cy="431344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Структура работы</a:t>
            </a:r>
            <a:endParaRPr dirty="0"/>
          </a:p>
        </p:txBody>
      </p:sp>
      <p:sp>
        <p:nvSpPr>
          <p:cNvPr id="479" name="TextShape 2"/>
          <p:cNvSpPr txBox="1"/>
          <p:nvPr/>
        </p:nvSpPr>
        <p:spPr>
          <a:xfrm>
            <a:off x="468360" y="1484280"/>
            <a:ext cx="7994160" cy="47527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0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Пять</a:t>
            </a:r>
            <a:r>
              <a:rPr lang="en-GB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групп</a:t>
            </a:r>
            <a:r>
              <a:rPr lang="en-GB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  </a:t>
            </a:r>
            <a:r>
              <a:rPr lang="en-GB" sz="2000" b="1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заданий</a:t>
            </a:r>
            <a:r>
              <a:rPr lang="en-GB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: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Понимать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смысл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изученных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физических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понятий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величин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законов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моделей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Описывать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объяснять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физические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явления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свойства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тел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Объяснять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устройство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принцип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действия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технических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объектов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.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Делать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выводы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на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основе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экспериментальных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данных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планировать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исследование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Воспринимать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оценивать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информацию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физического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содержания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(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работа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с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текстом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Проверка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фундаментальных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принципов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и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законов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,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наиболее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значимых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элементов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содержания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из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всех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разделов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курса</a:t>
            </a:r>
            <a:r>
              <a:rPr lang="en-GB" sz="2000" strike="noStrike" dirty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en-GB" sz="2000" strike="noStrike" dirty="0" err="1">
                <a:solidFill>
                  <a:srgbClr val="00664D"/>
                </a:solidFill>
                <a:latin typeface="Arial"/>
                <a:ea typeface="Microsoft YaHei"/>
              </a:rPr>
              <a:t>физики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81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7422"/>
            <a:ext cx="6786610" cy="78581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Проект концепции физического </a:t>
            </a:r>
            <a:r>
              <a:rPr lang="ru-RU" sz="2800" b="1" dirty="0" smtClean="0">
                <a:solidFill>
                  <a:schemeClr val="bg1"/>
                </a:solidFill>
              </a:rPr>
              <a:t>образования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620000" cy="513204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Физика – системообразующий предмет для предметной области «Есте­ственнонаучные учебные предметы», поскольку физические законы лежат в основе процессов и явлений, изучаемых химией, биологией, астрономией и физической географией.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Физическое образование должно готовить российских граждан к жизни и работе в условиях современной инновационной экономики, которая только и может обеспечить реальное благосостояние населения и выход России на передовые позиции в мире в науке и технологиях.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ru-RU" sz="29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Школьное физическое образование:</a:t>
            </a:r>
          </a:p>
          <a:p>
            <a:pPr marL="0" lvl="0" indent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выявление и подготовка талантливых молодых людей </a:t>
            </a:r>
            <a:r>
              <a:rPr lang="ru-RU" sz="2900" b="1" i="1" dirty="0" smtClean="0">
                <a:latin typeface="Times New Roman"/>
                <a:ea typeface="Calibri"/>
                <a:cs typeface="Times New Roman"/>
              </a:rPr>
              <a:t>для продолжения образования и дальнейшей профессиональной деятельности в области естественнонаучных исследований и создании новых технологий.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lvl="0" indent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900" b="1" i="1" dirty="0" smtClean="0">
                <a:latin typeface="Times New Roman"/>
                <a:ea typeface="Calibri"/>
                <a:cs typeface="Times New Roman"/>
              </a:rPr>
              <a:t>формирование естественнонаучной грамотности и интереса к науке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у основной массы учащихся, которые в дальнейшем будут заняты в самых разнообразных сферах деятельности.</a:t>
            </a:r>
            <a:endParaRPr lang="ru-RU" sz="29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5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258920" y="260280"/>
            <a:ext cx="7501680" cy="4324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Понятия, законы, модели.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 Примеры заданий</a:t>
            </a:r>
            <a:endParaRPr dirty="0"/>
          </a:p>
        </p:txBody>
      </p:sp>
      <p:pic>
        <p:nvPicPr>
          <p:cNvPr id="481" name="Рисунок 480"/>
          <p:cNvPicPr/>
          <p:nvPr/>
        </p:nvPicPr>
        <p:blipFill>
          <a:blip r:embed="rId2"/>
          <a:stretch/>
        </p:blipFill>
        <p:spPr>
          <a:xfrm>
            <a:off x="360000" y="1484800"/>
            <a:ext cx="4356016" cy="153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2" name="Рисунок 481"/>
          <p:cNvPicPr/>
          <p:nvPr/>
        </p:nvPicPr>
        <p:blipFill>
          <a:blip r:embed="rId3"/>
          <a:stretch/>
        </p:blipFill>
        <p:spPr>
          <a:xfrm>
            <a:off x="3995936" y="3024000"/>
            <a:ext cx="4497840" cy="1823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3" name="Рисунок 482"/>
          <p:cNvPicPr/>
          <p:nvPr/>
        </p:nvPicPr>
        <p:blipFill>
          <a:blip r:embed="rId4"/>
          <a:stretch/>
        </p:blipFill>
        <p:spPr>
          <a:xfrm>
            <a:off x="326254" y="4797152"/>
            <a:ext cx="4461770" cy="17866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09012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123728" y="128520"/>
            <a:ext cx="6708512" cy="6361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Методы научного познания. </a:t>
            </a:r>
            <a:endParaRPr lang="ru-RU" sz="2400" b="1" strike="noStrike" dirty="0" smtClean="0">
              <a:solidFill>
                <a:srgbClr val="FFFFFF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Примеры </a:t>
            </a: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заданий</a:t>
            </a:r>
            <a:endParaRPr dirty="0"/>
          </a:p>
        </p:txBody>
      </p:sp>
      <p:sp>
        <p:nvSpPr>
          <p:cNvPr id="485" name="CustomShape 2"/>
          <p:cNvSpPr/>
          <p:nvPr/>
        </p:nvSpPr>
        <p:spPr>
          <a:xfrm>
            <a:off x="1475656" y="1545603"/>
            <a:ext cx="3275136" cy="575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Снятие показаний </a:t>
            </a:r>
            <a:endParaRPr lang="ru-RU" sz="2000" b="1" strike="noStrike" dirty="0" smtClean="0">
              <a:solidFill>
                <a:srgbClr val="00664D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664D"/>
                </a:solidFill>
                <a:latin typeface="Arial"/>
                <a:ea typeface="Microsoft YaHei"/>
              </a:rPr>
              <a:t>приборов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86" name="Рисунок 485"/>
          <p:cNvPicPr/>
          <p:nvPr/>
        </p:nvPicPr>
        <p:blipFill>
          <a:blip r:embed="rId2"/>
          <a:stretch/>
        </p:blipFill>
        <p:spPr>
          <a:xfrm>
            <a:off x="154040" y="3449191"/>
            <a:ext cx="4259880" cy="32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7" name="Рисунок 486"/>
          <p:cNvPicPr/>
          <p:nvPr/>
        </p:nvPicPr>
        <p:blipFill>
          <a:blip r:embed="rId3"/>
          <a:stretch/>
        </p:blipFill>
        <p:spPr>
          <a:xfrm>
            <a:off x="4572000" y="1262880"/>
            <a:ext cx="3910680" cy="2166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stomShape 2"/>
          <p:cNvSpPr/>
          <p:nvPr/>
        </p:nvSpPr>
        <p:spPr>
          <a:xfrm>
            <a:off x="4743896" y="4797152"/>
            <a:ext cx="3930300" cy="17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b="1" strike="noStrike" dirty="0" smtClean="0">
                <a:solidFill>
                  <a:srgbClr val="00664D"/>
                </a:solidFill>
                <a:latin typeface="Arial"/>
                <a:ea typeface="Microsoft YaHei"/>
              </a:rPr>
              <a:t> </a:t>
            </a:r>
            <a:r>
              <a:rPr lang="ru-RU" sz="2000" b="1" strike="noStrike" dirty="0">
                <a:solidFill>
                  <a:srgbClr val="00664D"/>
                </a:solidFill>
                <a:latin typeface="Arial"/>
                <a:ea typeface="Microsoft YaHei"/>
              </a:rPr>
              <a:t>Самостоятельное планирование исследований.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8022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580112" y="260280"/>
            <a:ext cx="3563888" cy="64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Работа </a:t>
            </a: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с </a:t>
            </a:r>
            <a:r>
              <a:rPr lang="ru-RU" sz="2400" b="1" strike="noStrike" dirty="0">
                <a:solidFill>
                  <a:srgbClr val="FFFFFF"/>
                </a:solidFill>
                <a:latin typeface="Arial"/>
                <a:ea typeface="Microsoft YaHei"/>
              </a:rPr>
              <a:t>текстом.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Примеры </a:t>
            </a:r>
          </a:p>
          <a:p>
            <a:pPr>
              <a:lnSpc>
                <a:spcPct val="100000"/>
              </a:lnSpc>
            </a:pPr>
            <a:r>
              <a:rPr lang="ru-RU" sz="2400" b="1" strike="noStrike" dirty="0" smtClean="0">
                <a:solidFill>
                  <a:srgbClr val="FFFFFF"/>
                </a:solidFill>
                <a:latin typeface="Arial"/>
                <a:ea typeface="Microsoft YaHei"/>
              </a:rPr>
              <a:t>заданий</a:t>
            </a:r>
            <a:endParaRPr dirty="0"/>
          </a:p>
        </p:txBody>
      </p:sp>
      <p:pic>
        <p:nvPicPr>
          <p:cNvPr id="489" name="Рисунок 488"/>
          <p:cNvPicPr/>
          <p:nvPr/>
        </p:nvPicPr>
        <p:blipFill>
          <a:blip r:embed="rId2"/>
          <a:stretch/>
        </p:blipFill>
        <p:spPr>
          <a:xfrm>
            <a:off x="179512" y="116632"/>
            <a:ext cx="4882272" cy="6120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15535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Серия «ЕГЭ. ФИПИ – школе»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28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Издания могут использоваться для контроля результатов освоения школьниками образовательных программ среднего общего образования и подготовки обучающихся к ЕГЭ 2017 года.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980728"/>
            <a:ext cx="341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Серия подготовлена при участии </a:t>
            </a:r>
          </a:p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Федерального института педагогических измерений</a:t>
            </a:r>
          </a:p>
          <a:p>
            <a:pPr marL="285750" indent="-285750" algn="ctr"/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1826821"/>
            <a:ext cx="3779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Авторы изданий – руководители и </a:t>
            </a:r>
          </a:p>
          <a:p>
            <a:pPr marL="285750" indent="-285750"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члены Федеральных предметных комиссий разработчиков  КИМ ЕГЭ.  </a:t>
            </a:r>
          </a:p>
          <a:p>
            <a:pPr marL="285750" indent="-285750" algn="ctr"/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981270"/>
            <a:ext cx="4067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400" dirty="0" smtClean="0">
                <a:latin typeface="Arial" pitchFamily="34" charset="0"/>
                <a:cs typeface="Arial" pitchFamily="34" charset="0"/>
              </a:rPr>
              <a:t>В серию входят издания:</a:t>
            </a:r>
          </a:p>
          <a:p>
            <a:pPr marL="285750" indent="-285750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ЕГЭ 2017. Типовые экзаменационные </a:t>
            </a: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варианты.  10 вариантов</a:t>
            </a:r>
          </a:p>
          <a:p>
            <a:pPr marL="285750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ЕГЭ 2017. Типовые экзаменационные варианты. 30 вариантов</a:t>
            </a:r>
          </a:p>
          <a:p>
            <a:pPr marL="285750" indent="-285750"/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6612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Варианты полностью соответствуют демоверсиям КИМ ЕГЭ 2017 года и прошли экспертизу ФИПИ.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bryndina\Desktop\Обложки\ЕГЭ 2017\Физика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5224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yndina\Desktop\Обложки\ЕГЭ 2017\Физика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05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Серия «ОГЭ. ФИПИ – школе»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28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Издания могут использоваться для контроля результатов освоения школьниками образовательных программ основного общего образования и подготовки обучающихся к ОГЭ 2017 года.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23865" y="922286"/>
            <a:ext cx="341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Серия подготовлена при участии </a:t>
            </a:r>
          </a:p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Федерального института педагогических измерений</a:t>
            </a:r>
          </a:p>
          <a:p>
            <a:pPr marL="285750" indent="-285750" algn="ctr"/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28592" y="1897918"/>
            <a:ext cx="3779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Авторы изданий – руководители и </a:t>
            </a:r>
          </a:p>
          <a:p>
            <a:pPr marL="285750" indent="-285750"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члены Федеральных предметных комиссий разработчиков  КИМ ОГЭ и ЕГЭ.  </a:t>
            </a:r>
          </a:p>
          <a:p>
            <a:pPr marL="285750" indent="-285750" algn="ctr"/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74835" y="2996670"/>
            <a:ext cx="2869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/>
            <a:r>
              <a:rPr lang="ru-RU" sz="1400" dirty="0" smtClean="0">
                <a:latin typeface="Arial" pitchFamily="34" charset="0"/>
                <a:cs typeface="Arial" pitchFamily="34" charset="0"/>
              </a:rPr>
              <a:t>В серию входят издания:</a:t>
            </a:r>
          </a:p>
          <a:p>
            <a:pPr marL="285750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ОГЭ 2017. Типовые экзаменационные </a:t>
            </a: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варианты. 10 вариантов</a:t>
            </a:r>
          </a:p>
          <a:p>
            <a:pPr marL="285750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ОГЭ 2017. Типовые </a:t>
            </a:r>
          </a:p>
          <a:p>
            <a:pPr marL="28575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экзаменационные варианты. 30 вариантов</a:t>
            </a:r>
          </a:p>
          <a:p>
            <a:pPr marL="285750" indent="-285750"/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6612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Варианты полностью соответствуют демоверсиям КИМ ОГЭ 2017 года и прошли экспертизу ФИПИ.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bryndina\Desktop\Обложки\ОГЭ 2017\Физика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yndina\Desktop\Обложки\ОГЭ 2017\Физика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6" y="1268760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90872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Издания серии направлены на комплексную подготовку школьников к государственной итоговой аттестации ОГЭ/ЕГЭ на основе системного повторения всех тем учебного курса,                           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интенсивной тренировки, самопроверки и контроля. </a:t>
            </a:r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</a:rPr>
              <a:t>Учебно-экзаменационный банк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Серия готовится к выпуску при участии </a:t>
            </a:r>
          </a:p>
          <a:p>
            <a:pPr marL="285750" indent="-285750"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Федерального института педагогических измерений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53983"/>
            <a:ext cx="457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серию входят издания: </a:t>
            </a:r>
          </a:p>
          <a:p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Учебный экзаменационный банк.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Типовые задания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 каждой книге: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типовые экзаменационные задания КИМ ОГЭ/ЕГЭ,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сгруппированные по тематическому принципу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ответы и критерии оценивания.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Учебный экзаменационный банк.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Тематические работы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 каждой книге: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проверочные работы по всем темам кодификатора,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   составленные из типовых экзаменационных заданий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КИМ ОГЭ/ЕГЭ;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ответы и критерии оценивания.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Учебный экзаменационный банк.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Учебная тетрадь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 каждой книге: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краткая теоретическая информация по каждой теме;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   - типовые экзаменационные задания КИМ ОГЭ/ЕГЭ  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по каждой теме с полями для фиксации ответов;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типовые варианты КИМ ОГЭ/ЕГЭ с бланками для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ответов;    </a:t>
            </a:r>
          </a:p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   - ответы и критерии оценивания ко всем заданиям.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 </a:t>
            </a:r>
            <a:endParaRPr lang="ru-RU" sz="14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ryndina\Desktop\Обложки\УЭБ\ЕГЭ\Физика Тематическ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75" y="3069240"/>
            <a:ext cx="19277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yndina\Desktop\Обложки\УЭБ\ОГЭ\Физика Тематическ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9277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27784" y="2349500"/>
            <a:ext cx="1440284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  <a:cs typeface="+mn-cs"/>
              </a:rPr>
              <a:t>Готовится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  <a:cs typeface="+mn-cs"/>
              </a:rPr>
              <a:t>к выпуску</a:t>
            </a:r>
          </a:p>
        </p:txBody>
      </p:sp>
    </p:spTree>
    <p:extLst>
      <p:ext uri="{BB962C8B-B14F-4D97-AF65-F5344CB8AC3E}">
        <p14:creationId xmlns:p14="http://schemas.microsoft.com/office/powerpoint/2010/main" val="18157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23" name="Блок-схема: ручное управление 6"/>
          <p:cNvSpPr/>
          <p:nvPr/>
        </p:nvSpPr>
        <p:spPr>
          <a:xfrm>
            <a:off x="4392536" y="1412776"/>
            <a:ext cx="4752000" cy="2412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0" tIns="0" rIns="69850" bIns="0" numCol="1" spcCol="1270" anchor="ctr" anchorCtr="0">
            <a:noAutofit/>
          </a:bodyPr>
          <a:lstStyle/>
          <a:p>
            <a:pPr lvl="0" defTabSz="488950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4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актуализация и систематизация знаний;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развитие умений и навыков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практического применения знаний при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выполнении типовых экзаменационных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заданий в формате тренинга и 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контроля/самоконтроля;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универсальных учебных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действий, необходимых для успешного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выполнения экзаменационных работ.</a:t>
            </a:r>
            <a:endParaRPr lang="ru-RU" sz="1700" kern="1200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ручное управление 10"/>
          <p:cNvSpPr/>
          <p:nvPr/>
        </p:nvSpPr>
        <p:spPr>
          <a:xfrm>
            <a:off x="4499992" y="3717384"/>
            <a:ext cx="4680000" cy="316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0" tIns="0" rIns="69850" bIns="0" numCol="1" spcCol="1270" anchor="ctr" anchorCtr="0">
            <a:noAutofit/>
          </a:bodyPr>
          <a:lstStyle/>
          <a:p>
            <a:pPr lvl="0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Модульный </a:t>
            </a:r>
            <a:r>
              <a:rPr lang="ru-RU" sz="1700" b="1" kern="1200" baseline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триактив-курс</a:t>
            </a:r>
            <a:r>
              <a:rPr lang="ru-RU" sz="17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предназначен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использования в учебном процессе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 качестве дополнительного пособия к 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основному учебно-методическому</a:t>
            </a:r>
          </a:p>
          <a:p>
            <a:pPr lvl="0" defTabSz="488950" rtl="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комплексу по предмету; 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систематических внеурочных занятий</a:t>
            </a:r>
            <a:r>
              <a:rPr lang="ru-RU" sz="1700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</a:pPr>
            <a:r>
              <a:rPr lang="ru-RU" sz="17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подготовке к государственной итоговой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</a:pPr>
            <a:r>
              <a:rPr lang="ru-RU" sz="1700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аттестации (ОГЭ и ЕГЭ);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интенсивной самостоятельной 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подготовки обучающихся к экзаменам.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</a:pPr>
            <a:endParaRPr lang="ru-RU" sz="3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ручное управление 6"/>
          <p:cNvSpPr/>
          <p:nvPr/>
        </p:nvSpPr>
        <p:spPr>
          <a:xfrm>
            <a:off x="2843808" y="908720"/>
            <a:ext cx="6264000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0" tIns="0" rIns="69850" bIns="0" numCol="1" spcCol="1270" anchor="ctr" anchorCtr="0">
            <a:noAutofit/>
          </a:bodyPr>
          <a:lstStyle/>
          <a:p>
            <a:pPr lvl="0" defTabSz="488950" rtl="0">
              <a:spcBef>
                <a:spcPct val="0"/>
              </a:spcBef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Издания се</a:t>
            </a:r>
            <a:r>
              <a:rPr lang="ru-RU" sz="17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рии активизирует работу обучающегося по ТРЕМ направлениям:</a:t>
            </a:r>
            <a:endParaRPr lang="ru-RU" sz="1700" b="1" kern="1200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Серия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«Модульный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триактив-курс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920" y="6345368"/>
            <a:ext cx="3492000" cy="3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small" dirty="0" smtClean="0">
                <a:latin typeface="Arial" pitchFamily="34" charset="0"/>
                <a:cs typeface="Arial" pitchFamily="34" charset="0"/>
              </a:rPr>
              <a:t>ВСЕ ПРЕДМЕТЫ – ВСЕ КЛАССЫ</a:t>
            </a:r>
            <a:endParaRPr lang="ru-RU" sz="1600" b="1" u="sng" cap="sm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:\Новая папка\Чеснокова\обложки из каталога\МТАК\MAK_Covers_All_201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3" y="2019712"/>
            <a:ext cx="3070263" cy="400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1520" y="5891758"/>
            <a:ext cx="867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Серия подготовлена с участием разработчиков </a:t>
            </a:r>
          </a:p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контрольных измерительных материалов ОГЭ и ЕГЭ.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156724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14" y="1070714"/>
            <a:ext cx="156495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156724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Серия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«Модульный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триактив-курс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chesnokova\Pictures\Физика\УЧ книг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6423"/>
            <a:ext cx="3048314" cy="19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hesnokova\Pictures\Физика\ТЗ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928715" cy="19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esnokova\Pictures\Физика\ИП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59" y="3755360"/>
            <a:ext cx="2935122" cy="19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4000" y="1028343"/>
            <a:ext cx="77760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Каждое издание содержит ТРИ блока:</a:t>
            </a: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теоретический блок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учебно-диагностическая книга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состоящая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тематических модулей с теоретической информацией в виде краткого текста, схем, таблиц, иллюстраций и с обучающими заданиями, сопровождаемыми комментариями по их выполнению;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практический блок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тренировочная тетрадь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состоящая из тематических модулей с заданиями и полями для записи ответов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формате рабочей тетради; 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контрольный блок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контрольная тетрадь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вариантами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итоговых проверочных работ.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Серия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«Модульный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триактив-курс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116632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cs typeface="Arial" pitchFamily="34" charset="0"/>
              </a:rPr>
              <a:t>Контактная информация 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2000" y="2132856"/>
            <a:ext cx="90000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«Издательство «Национальное образование»</a:t>
            </a: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 (495) 788-00-75 </a:t>
            </a: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info@n-obr.ru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r>
              <a:rPr lang="ru-RU" sz="24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национальноеобразование.рф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hlinkClick r:id="rId3"/>
            </a:endParaRPr>
          </a:p>
          <a:p>
            <a:pPr>
              <a:lnSpc>
                <a:spcPts val="1500"/>
              </a:lnSpc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www.n-obr.ru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251"/>
            <a:ext cx="4392488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Текущее </a:t>
            </a:r>
            <a:r>
              <a:rPr lang="ru-RU" sz="1800" b="1" dirty="0" smtClean="0">
                <a:solidFill>
                  <a:schemeClr val="bg1"/>
                </a:solidFill>
              </a:rPr>
              <a:t>положение. Основные </a:t>
            </a:r>
            <a:r>
              <a:rPr lang="ru-RU" sz="1800" b="1" dirty="0" smtClean="0">
                <a:solidFill>
                  <a:schemeClr val="bg1"/>
                </a:solidFill>
              </a:rPr>
              <a:t>результаты </a:t>
            </a:r>
            <a:r>
              <a:rPr lang="en-US" sz="1800" b="1" dirty="0" smtClean="0">
                <a:solidFill>
                  <a:schemeClr val="bg1"/>
                </a:solidFill>
              </a:rPr>
              <a:t>TIMSS</a:t>
            </a:r>
            <a:r>
              <a:rPr lang="ru-RU" sz="1800" b="1" dirty="0" smtClean="0">
                <a:solidFill>
                  <a:schemeClr val="bg1"/>
                </a:solidFill>
              </a:rPr>
              <a:t>.Естествознание</a:t>
            </a:r>
            <a:r>
              <a:rPr lang="ru-RU" sz="1800" b="1" dirty="0" smtClean="0">
                <a:solidFill>
                  <a:schemeClr val="bg1"/>
                </a:solidFill>
              </a:rPr>
              <a:t>, 4 класс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1489075"/>
            <a:ext cx="358616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5888"/>
            <a:ext cx="2492375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27"/>
          <p:cNvSpPr txBox="1">
            <a:spLocks noChangeArrowheads="1"/>
          </p:cNvSpPr>
          <p:nvPr/>
        </p:nvSpPr>
        <p:spPr bwMode="auto">
          <a:xfrm>
            <a:off x="250825" y="5084763"/>
            <a:ext cx="59769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 567 баллов по международной шкале.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Выше – Сингапур и Корея.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Нет значимых различий с результатами Японии</a:t>
            </a:r>
          </a:p>
          <a:p>
            <a:pPr marL="228600" indent="-182563" algn="just" eaLnBrk="0" hangingPunct="0">
              <a:buClr>
                <a:srgbClr val="786F51"/>
              </a:buClr>
              <a:buSzPct val="130000"/>
              <a:buFont typeface="Georgia" pitchFamily="18" charset="0"/>
              <a:buChar char="*"/>
            </a:pPr>
            <a:r>
              <a:rPr lang="ru-RU" altLang="ru-RU" sz="1800">
                <a:solidFill>
                  <a:srgbClr val="404040"/>
                </a:solidFill>
                <a:latin typeface="Trebuchet MS" pitchFamily="34" charset="0"/>
              </a:rPr>
              <a:t>Ниже – 43 страны</a:t>
            </a:r>
          </a:p>
        </p:txBody>
      </p:sp>
    </p:spTree>
    <p:extLst>
      <p:ext uri="{BB962C8B-B14F-4D97-AF65-F5344CB8AC3E}">
        <p14:creationId xmlns:p14="http://schemas.microsoft.com/office/powerpoint/2010/main" val="2998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72008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Основные результаты.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Естествознание, 4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539552" y="5291138"/>
            <a:ext cx="76327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800" b="1" dirty="0" smtClean="0"/>
              <a:t>Результаты по видам познавательной деятельности</a:t>
            </a:r>
            <a:r>
              <a:rPr lang="ru-RU" altLang="ru-RU" sz="18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 smtClean="0"/>
              <a:t>Россия – максимальный результат </a:t>
            </a:r>
            <a:r>
              <a:rPr lang="ru-RU" altLang="ru-RU" sz="1800" b="1" dirty="0" smtClean="0"/>
              <a:t>«Знание»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 smtClean="0"/>
              <a:t>Республика Корея, Сингапур – максимальный результат </a:t>
            </a:r>
            <a:r>
              <a:rPr lang="ru-RU" altLang="ru-RU" sz="1800" b="1" dirty="0" smtClean="0"/>
              <a:t>«Рассуждение»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20" y="3068960"/>
            <a:ext cx="3726568" cy="22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717553" cy="224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79"/>
            <a:ext cx="3744416" cy="22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1099"/>
            <a:ext cx="6511925" cy="58360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Примеры выполнения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419600" cy="4867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935413"/>
            <a:ext cx="3332162" cy="227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Объект 1"/>
          <p:cNvSpPr txBox="1">
            <a:spLocks/>
          </p:cNvSpPr>
          <p:nvPr/>
        </p:nvSpPr>
        <p:spPr bwMode="auto">
          <a:xfrm>
            <a:off x="5148263" y="3257550"/>
            <a:ext cx="17621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宋体" pitchFamily="2" charset="-122"/>
              </a:rPr>
              <a:t>Пример.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宋体" pitchFamily="2" charset="-122"/>
              </a:rPr>
              <a:t>Россия - 68%</a:t>
            </a:r>
            <a:endParaRPr lang="ru-RU" altLang="ru-RU" sz="1400" b="1" kern="0" dirty="0">
              <a:solidFill>
                <a:schemeClr val="accent2">
                  <a:lumMod val="50000"/>
                </a:schemeClr>
              </a:solidFill>
              <a:latin typeface="Arial"/>
              <a:ea typeface="宋体" pitchFamily="2" charset="-122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05388" y="1384300"/>
            <a:ext cx="1952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Пример.  </a:t>
            </a:r>
            <a:endParaRPr lang="ru-RU" altLang="ru-RU" sz="1600" b="1" kern="0" dirty="0">
              <a:solidFill>
                <a:schemeClr val="accent2">
                  <a:lumMod val="50000"/>
                </a:schemeClr>
              </a:solidFill>
              <a:ea typeface="宋体" pitchFamily="2" charset="-12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Россия – 36%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600" b="1" kern="0" dirty="0" smtClean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Сингапур – 83%</a:t>
            </a:r>
          </a:p>
        </p:txBody>
      </p:sp>
    </p:spTree>
    <p:extLst>
      <p:ext uri="{BB962C8B-B14F-4D97-AF65-F5344CB8AC3E}">
        <p14:creationId xmlns:p14="http://schemas.microsoft.com/office/powerpoint/2010/main" val="12425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456384" cy="720080"/>
          </a:xfrm>
        </p:spPr>
        <p:txBody>
          <a:bodyPr>
            <a:normAutofit/>
          </a:bodyPr>
          <a:lstStyle/>
          <a:p>
            <a:pPr marL="0" indent="0" algn="l"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Основные результаты  </a:t>
            </a:r>
            <a:r>
              <a:rPr lang="en-US" sz="1800" b="1" dirty="0" smtClean="0">
                <a:solidFill>
                  <a:schemeClr val="bg1"/>
                </a:solidFill>
              </a:rPr>
              <a:t>TIMSS</a:t>
            </a:r>
            <a:r>
              <a:rPr lang="ru-RU" sz="1800" b="1" dirty="0" smtClean="0">
                <a:solidFill>
                  <a:schemeClr val="bg1"/>
                </a:solidFill>
              </a:rPr>
              <a:t>.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Е</a:t>
            </a:r>
            <a:r>
              <a:rPr lang="ru-RU" sz="1800" b="1" dirty="0" smtClean="0">
                <a:solidFill>
                  <a:schemeClr val="bg1"/>
                </a:solidFill>
              </a:rPr>
              <a:t>стествознание, 8 класс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125538"/>
            <a:ext cx="44672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688" y="1588"/>
            <a:ext cx="2976562" cy="685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5397500"/>
            <a:ext cx="44672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512" y="116632"/>
            <a:ext cx="3780903" cy="72008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Основные результаты.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Естествознание, 8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67544" y="5661248"/>
            <a:ext cx="8135938" cy="10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F51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по видам познавательной деятельности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Россия – максимальный результат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«Знание»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Тайвань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максимальный результат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«Знание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Сингапур, Япония  – максимальный результат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«Применение»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2783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2989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1349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79781"/>
            <a:ext cx="6336704" cy="8444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результаты</a:t>
            </a:r>
            <a:r>
              <a:rPr lang="en-US" sz="2000" b="1" dirty="0" smtClean="0">
                <a:solidFill>
                  <a:schemeClr val="bg1"/>
                </a:solidFill>
              </a:rPr>
              <a:t> TIMSS</a:t>
            </a:r>
            <a:r>
              <a:rPr lang="ru-RU" sz="2000" b="1" dirty="0" smtClean="0">
                <a:solidFill>
                  <a:schemeClr val="bg1"/>
                </a:solidFill>
              </a:rPr>
              <a:t>. Физика, 11 класс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4768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717032"/>
            <a:ext cx="3960440" cy="2392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3970692" cy="240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2185</Words>
  <Application>Microsoft Office PowerPoint</Application>
  <PresentationFormat>Экран (4:3)</PresentationFormat>
  <Paragraphs>288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</vt:lpstr>
      <vt:lpstr>Направление совершенствования контрольных измерительных материалов для оценки учебных достижений  по физике (ОГЭ, ЕГЭ, ВПР)</vt:lpstr>
      <vt:lpstr>Проект концепции физического образования</vt:lpstr>
      <vt:lpstr>Текущее положение. Основные результаты TIMSS.Естествознание, 4 класс</vt:lpstr>
      <vt:lpstr>Основные результаты. Естествознание, 4 класс</vt:lpstr>
      <vt:lpstr>Примеры выполнения заданий</vt:lpstr>
      <vt:lpstr>Основные результаты  TIMSS.  Естествознание, 8 класс</vt:lpstr>
      <vt:lpstr>Основные результаты. Естествознание, 8 класс</vt:lpstr>
      <vt:lpstr>Основные результаты TIMSS. Физика, 11 класс</vt:lpstr>
      <vt:lpstr>Презентация PowerPoint</vt:lpstr>
      <vt:lpstr>Результаты ЕГЭ</vt:lpstr>
      <vt:lpstr>Место в учебном плане</vt:lpstr>
      <vt:lpstr>Содержательные линии</vt:lpstr>
      <vt:lpstr>Предложения по модернизации содержания и технологий преподавания</vt:lpstr>
      <vt:lpstr>Предложения по модернизации содержания и технологий преподавания</vt:lpstr>
      <vt:lpstr>Предложения по модернизации содержания и технологий преподавания</vt:lpstr>
      <vt:lpstr>Презентация PowerPoint</vt:lpstr>
      <vt:lpstr>Презентация PowerPoint</vt:lpstr>
      <vt:lpstr>Презентация PowerPoint</vt:lpstr>
      <vt:lpstr>КИМ ЕГЭ-2017</vt:lpstr>
      <vt:lpstr>Новые формы заданий.  Задание 1 (графики, определение модуля или проекции величины)</vt:lpstr>
      <vt:lpstr>Новые формы заданий.  Задание 22 (две модели заданий)</vt:lpstr>
      <vt:lpstr>Новые формы заданий.  Задание 5 (интерпретация данных опытов, объяснение явлений)</vt:lpstr>
      <vt:lpstr>Часть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Артасов</dc:creator>
  <cp:lastModifiedBy>User</cp:lastModifiedBy>
  <cp:revision>151</cp:revision>
  <cp:lastPrinted>2017-04-06T10:48:32Z</cp:lastPrinted>
  <dcterms:created xsi:type="dcterms:W3CDTF">2015-09-15T08:35:41Z</dcterms:created>
  <dcterms:modified xsi:type="dcterms:W3CDTF">2017-04-08T07:42:24Z</dcterms:modified>
</cp:coreProperties>
</file>